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5" r:id="rId2"/>
    <p:sldMasterId id="2147483662" r:id="rId3"/>
    <p:sldMasterId id="2147483669" r:id="rId4"/>
  </p:sldMasterIdLst>
  <p:notesMasterIdLst>
    <p:notesMasterId r:id="rId19"/>
  </p:notesMasterIdLst>
  <p:handoutMasterIdLst>
    <p:handoutMasterId r:id="rId20"/>
  </p:handoutMasterIdLst>
  <p:sldIdLst>
    <p:sldId id="445" r:id="rId5"/>
    <p:sldId id="446" r:id="rId6"/>
    <p:sldId id="447" r:id="rId7"/>
    <p:sldId id="448" r:id="rId8"/>
    <p:sldId id="449" r:id="rId9"/>
    <p:sldId id="468" r:id="rId10"/>
    <p:sldId id="461" r:id="rId11"/>
    <p:sldId id="462" r:id="rId12"/>
    <p:sldId id="458" r:id="rId13"/>
    <p:sldId id="454" r:id="rId14"/>
    <p:sldId id="451" r:id="rId15"/>
    <p:sldId id="456" r:id="rId16"/>
    <p:sldId id="455" r:id="rId17"/>
    <p:sldId id="469" r:id="rId1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CCE8F7-B084-4B23-8CD3-49B7D87A467D}">
          <p14:sldIdLst>
            <p14:sldId id="445"/>
            <p14:sldId id="446"/>
          </p14:sldIdLst>
        </p14:section>
        <p14:section name="Process" id="{3A9ABC6D-78A5-44F6-A005-2862DC019D8E}">
          <p14:sldIdLst>
            <p14:sldId id="447"/>
            <p14:sldId id="448"/>
            <p14:sldId id="449"/>
            <p14:sldId id="468"/>
            <p14:sldId id="461"/>
            <p14:sldId id="462"/>
            <p14:sldId id="458"/>
            <p14:sldId id="454"/>
            <p14:sldId id="451"/>
            <p14:sldId id="456"/>
            <p14:sldId id="455"/>
            <p14:sldId id="46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83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00"/>
    <a:srgbClr val="B1D254"/>
    <a:srgbClr val="2A6EA8"/>
    <a:srgbClr val="FFFFFF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中度样式 3 - 强调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54" autoAdjust="0"/>
    <p:restoredTop sz="95889" autoAdjust="0"/>
  </p:normalViewPr>
  <p:slideViewPr>
    <p:cSldViewPr snapToGrid="0" showGuides="1">
      <p:cViewPr varScale="1">
        <p:scale>
          <a:sx n="56" d="100"/>
          <a:sy n="56" d="100"/>
        </p:scale>
        <p:origin x="844" y="48"/>
      </p:cViewPr>
      <p:guideLst>
        <p:guide orient="horz" pos="2183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1116" y="-260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A01AD0-D987-43EA-88A8-B332DDC59B48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CB175A-CCF7-4340-A462-55EAE47CFBDD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2CB175A-CCF7-4340-A462-55EAE47CFBDD}" type="slidenum">
              <a:rPr lang="en-GB" altLang="en-US" smtClean="0"/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90860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9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9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9" Type="http://schemas.openxmlformats.org/officeDocument/2006/relationships/image" Target="../media/image2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21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S3-21wxyz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SA3#115 Adhoc-e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S3-21wxyz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SA3#103-e,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S3-21wxyz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SA3#103-e,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S3-21wxyz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SA3#103-e,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3_Security/TSGS3_115AdHoc-e/Docs/S3-241100.zip" TargetMode="External"/><Relationship Id="rId2" Type="http://schemas.openxmlformats.org/officeDocument/2006/relationships/hyperlink" Target="https://www.3gpp.org/ftp/tsg_sa/WG3_Security/TSGS3_115AdHoc-e/Docs/S3-241101.zip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tohru.3gpp.org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WG3_Security/TSGS3_109Adhoc-e/Inbox/Drafts" TargetMode="Externa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sv-SE" dirty="0"/>
              <a:t>Process and agenda for SA3#115Adhoc-e</a:t>
            </a:r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dirty="0">
                <a:latin typeface="Arial" panose="020B0604020202020204" pitchFamily="34" charset="0"/>
              </a:rPr>
              <a:t>SA3 Chair</a:t>
            </a:r>
          </a:p>
          <a:p>
            <a:pPr>
              <a:buFontTx/>
              <a:buNone/>
            </a:pPr>
            <a:endParaRPr lang="sv-SE" altLang="sv-SE" sz="20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Meeting - Scope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Admin</a:t>
            </a:r>
          </a:p>
          <a:p>
            <a:pPr lvl="1"/>
            <a:r>
              <a:rPr lang="en-US" dirty="0"/>
              <a:t>Agenda items 1 , 2&amp; 3(related to Rel-19 SI&amp;WI).</a:t>
            </a:r>
          </a:p>
          <a:p>
            <a:r>
              <a:rPr lang="en-US" dirty="0"/>
              <a:t>Selected Rel-19 Study and Work items (excluding Security Assurance (SCAS) topics) </a:t>
            </a:r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6228864" y="1710373"/>
            <a:ext cx="5124938" cy="4351338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Notes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Meeting focus is to :</a:t>
            </a:r>
          </a:p>
          <a:p>
            <a:pPr marL="457200" lvl="1" indent="0">
              <a:buNone/>
            </a:pPr>
            <a:r>
              <a:rPr lang="en-US" dirty="0"/>
              <a:t> -Make progress on Rel-19 SI/WI </a:t>
            </a:r>
          </a:p>
          <a:p>
            <a:pPr marL="457200" lvl="1" indent="0">
              <a:buNone/>
            </a:pPr>
            <a:r>
              <a:rPr lang="en-US" dirty="0"/>
              <a:t>- Other SA3 specific topics, Maintenance, SCAS SI/WI etc are excluded.</a:t>
            </a:r>
          </a:p>
          <a:p>
            <a:pPr marL="457200" lvl="1" indent="0">
              <a:buNone/>
            </a:pPr>
            <a:endParaRPr lang="en-US" dirty="0"/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Meeting Week - Deadlines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BCFDC105-1627-4694-8DA3-BB76B72F652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5587889"/>
              </p:ext>
            </p:extLst>
          </p:nvPr>
        </p:nvGraphicFramePr>
        <p:xfrm>
          <a:off x="712470" y="1530668"/>
          <a:ext cx="10408920" cy="5120424"/>
        </p:xfrm>
        <a:graphic>
          <a:graphicData uri="http://schemas.openxmlformats.org/drawingml/2006/table">
            <a:tbl>
              <a:tblPr firstRow="1" bandRow="1"/>
              <a:tblGrid>
                <a:gridCol w="1734820">
                  <a:extLst>
                    <a:ext uri="{9D8B030D-6E8A-4147-A177-3AD203B41FA5}">
                      <a16:colId xmlns:a16="http://schemas.microsoft.com/office/drawing/2014/main" val="3970132993"/>
                    </a:ext>
                  </a:extLst>
                </a:gridCol>
                <a:gridCol w="1734820">
                  <a:extLst>
                    <a:ext uri="{9D8B030D-6E8A-4147-A177-3AD203B41FA5}">
                      <a16:colId xmlns:a16="http://schemas.microsoft.com/office/drawing/2014/main" val="550094589"/>
                    </a:ext>
                  </a:extLst>
                </a:gridCol>
                <a:gridCol w="1734820">
                  <a:extLst>
                    <a:ext uri="{9D8B030D-6E8A-4147-A177-3AD203B41FA5}">
                      <a16:colId xmlns:a16="http://schemas.microsoft.com/office/drawing/2014/main" val="3351036761"/>
                    </a:ext>
                  </a:extLst>
                </a:gridCol>
                <a:gridCol w="1734820">
                  <a:extLst>
                    <a:ext uri="{9D8B030D-6E8A-4147-A177-3AD203B41FA5}">
                      <a16:colId xmlns:a16="http://schemas.microsoft.com/office/drawing/2014/main" val="720295075"/>
                    </a:ext>
                  </a:extLst>
                </a:gridCol>
                <a:gridCol w="1734820">
                  <a:extLst>
                    <a:ext uri="{9D8B030D-6E8A-4147-A177-3AD203B41FA5}">
                      <a16:colId xmlns:a16="http://schemas.microsoft.com/office/drawing/2014/main" val="3089905840"/>
                    </a:ext>
                  </a:extLst>
                </a:gridCol>
                <a:gridCol w="1734820">
                  <a:extLst>
                    <a:ext uri="{9D8B030D-6E8A-4147-A177-3AD203B41FA5}">
                      <a16:colId xmlns:a16="http://schemas.microsoft.com/office/drawing/2014/main" val="2649077203"/>
                    </a:ext>
                  </a:extLst>
                </a:gridCol>
              </a:tblGrid>
              <a:tr h="5389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Time (UTC)\Day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Monday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15</a:t>
                      </a:r>
                      <a:r>
                        <a:rPr lang="en-US" sz="1400" b="1" i="1" kern="1200" baseline="30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th</a:t>
                      </a: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April 2024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Tuesday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16</a:t>
                      </a:r>
                      <a:r>
                        <a:rPr lang="en-US" sz="1400" b="1" i="1" kern="1200" baseline="30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th</a:t>
                      </a: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April 2024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Wednesday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17</a:t>
                      </a:r>
                      <a:r>
                        <a:rPr lang="en-US" sz="1400" b="1" i="1" kern="1200" baseline="30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th</a:t>
                      </a: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April 2024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Thursday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18</a:t>
                      </a:r>
                      <a:r>
                        <a:rPr lang="en-US" sz="1400" b="1" i="1" kern="1200" baseline="30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h</a:t>
                      </a: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April 2024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Friday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19</a:t>
                      </a:r>
                      <a:r>
                        <a:rPr lang="en-US" sz="1400" b="1" i="1" kern="1200" baseline="30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th</a:t>
                      </a: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April 2024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1995882"/>
                  </a:ext>
                </a:extLst>
              </a:tr>
              <a:tr h="3986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7:00-8:00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Start of e-meeting at 8:00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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8972843"/>
                  </a:ext>
                </a:extLst>
              </a:tr>
              <a:tr h="2609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8:00-9:00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5555637"/>
                  </a:ext>
                </a:extLst>
              </a:tr>
              <a:tr h="3119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9:00-10:00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44081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10:00-11:00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14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1st challenge deadline at 11:00</a:t>
                      </a:r>
                    </a:p>
                    <a:p>
                      <a:pPr>
                        <a:lnSpc>
                          <a:spcPct val="107000"/>
                        </a:lnSpc>
                      </a:pPr>
                      <a:endParaRPr lang="en-US" sz="14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14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2nd challenge deadline at 11:00</a:t>
                      </a:r>
                    </a:p>
                    <a:p>
                      <a:pPr>
                        <a:lnSpc>
                          <a:spcPct val="107000"/>
                        </a:lnSpc>
                      </a:pPr>
                      <a:endParaRPr lang="en-US" sz="14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14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3rd challenge deadline at 11:00</a:t>
                      </a:r>
                    </a:p>
                    <a:p>
                      <a:pPr>
                        <a:lnSpc>
                          <a:spcPct val="107000"/>
                        </a:lnSpc>
                      </a:pPr>
                      <a:endParaRPr lang="en-US" sz="14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14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Last challenge deadline at 11:00</a:t>
                      </a:r>
                    </a:p>
                    <a:p>
                      <a:pPr>
                        <a:lnSpc>
                          <a:spcPct val="107000"/>
                        </a:lnSpc>
                      </a:pPr>
                      <a:endParaRPr lang="en-US" sz="14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66075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11:00-12:00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Rapporteurs to announce final status at 12:00</a:t>
                      </a: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4964313"/>
                  </a:ext>
                </a:extLst>
              </a:tr>
              <a:tr h="2762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12:00-13:00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68606"/>
                  </a:ext>
                </a:extLst>
              </a:tr>
              <a:tr h="39012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13:00-14:00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Conf call 1/D1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Conf call 2/D2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Conf call 3/D3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Conf call 4/D4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kern="120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Portal Closes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kern="120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Wrap up session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9227431"/>
                  </a:ext>
                </a:extLst>
              </a:tr>
              <a:tr h="4018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14:00-15:00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7345960"/>
                  </a:ext>
                </a:extLst>
              </a:tr>
              <a:tr h="28984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15:00-16:00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Objections latest at 16:00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kern="1200" dirty="0">
                          <a:solidFill>
                            <a:srgbClr val="FF66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Portal opens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Last revision at 16:00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Portal re-Opens. </a:t>
                      </a:r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End of e-meeting at 16:00 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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629493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Conference call agenda- </a:t>
            </a:r>
            <a:r>
              <a:rPr lang="en-US" sz="1800" dirty="0">
                <a:solidFill>
                  <a:srgbClr val="FF0000"/>
                </a:solidFill>
                <a:highlight>
                  <a:srgbClr val="FFFF00"/>
                </a:highlight>
              </a:rPr>
              <a:t>will be provided after submission deadline </a:t>
            </a:r>
          </a:p>
        </p:txBody>
      </p:sp>
      <p:graphicFrame>
        <p:nvGraphicFramePr>
          <p:cNvPr id="4" name="Table 4"/>
          <p:cNvGraphicFramePr/>
          <p:nvPr>
            <p:extLst>
              <p:ext uri="{D42A27DB-BD31-4B8C-83A1-F6EECF244321}">
                <p14:modId xmlns:p14="http://schemas.microsoft.com/office/powerpoint/2010/main" val="2429360554"/>
              </p:ext>
            </p:extLst>
          </p:nvPr>
        </p:nvGraphicFramePr>
        <p:xfrm>
          <a:off x="1727900" y="1825625"/>
          <a:ext cx="9625898" cy="39752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587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198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238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760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317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156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68985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Time (UTC)\Day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Monday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15</a:t>
                      </a:r>
                      <a:r>
                        <a:rPr lang="en-US" sz="1400" b="1" i="1" kern="1200" baseline="30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th</a:t>
                      </a: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April 2024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Tuesday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16</a:t>
                      </a:r>
                      <a:r>
                        <a:rPr lang="en-US" sz="1400" b="1" i="1" kern="1200" baseline="30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th</a:t>
                      </a: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April 2024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Wednesday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17</a:t>
                      </a:r>
                      <a:r>
                        <a:rPr lang="en-US" sz="1400" b="1" i="1" kern="1200" baseline="30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th</a:t>
                      </a: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April 2024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Thursday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18</a:t>
                      </a:r>
                      <a:r>
                        <a:rPr lang="en-US" sz="1400" b="1" i="1" kern="1200" baseline="30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h</a:t>
                      </a: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April 2024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Friday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19</a:t>
                      </a:r>
                      <a:r>
                        <a:rPr lang="en-US" sz="1400" b="1" i="1" kern="1200" baseline="30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th</a:t>
                      </a: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April 2024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296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13:00 - 13:30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200" dirty="0"/>
                        <a:t>1, 2 , 3 incoming LSs related SI/WI in agenda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Wrap-up Session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  <a:p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3909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13:30 - 14:00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Wrap-up Session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  <a:p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893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i="1" dirty="0"/>
                        <a:t>14:00 - 14:30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652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i="1" dirty="0"/>
                        <a:t>14:30 - 15:00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9338" y="1825625"/>
            <a:ext cx="1497724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The timeslot limits are not strict except the conference call start and ending times.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0359" y="2723765"/>
            <a:ext cx="1497724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        Free for use. </a:t>
            </a:r>
          </a:p>
          <a:p>
            <a:r>
              <a:rPr lang="en-US" sz="1100" dirty="0"/>
              <a:t>To be scheduled based solely on requests. SA3 leadership can assist with chairing if needed. No support for preliminary decisions.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0359" y="4304616"/>
            <a:ext cx="149772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        Free for use. </a:t>
            </a:r>
          </a:p>
          <a:p>
            <a:r>
              <a:rPr lang="en-US" sz="1100" dirty="0"/>
              <a:t>Will be scheduled based partly on requests. SA3 leadership will chair. Important discussion and decisions will be scheduled in the orange slots, to the extent possible.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0359" y="2767035"/>
            <a:ext cx="315310" cy="15294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10359" y="4304616"/>
            <a:ext cx="157655" cy="15294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68014" y="4304616"/>
            <a:ext cx="157655" cy="15294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Email approval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1516284" y="1825625"/>
            <a:ext cx="9837516" cy="4351338"/>
          </a:xfrm>
        </p:spPr>
        <p:txBody>
          <a:bodyPr/>
          <a:lstStyle/>
          <a:p>
            <a:r>
              <a:rPr lang="en-US" dirty="0"/>
              <a:t>Notes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Email approval for the meeting week output will take place after the meeting. </a:t>
            </a:r>
          </a:p>
          <a:p>
            <a:pPr lvl="1"/>
            <a:r>
              <a:rPr lang="en-US" dirty="0"/>
              <a:t>Email approval dates</a:t>
            </a:r>
            <a:endParaRPr lang="en-US" sz="2000" dirty="0">
              <a:solidFill>
                <a:srgbClr val="0070C0"/>
              </a:solidFill>
            </a:endParaRPr>
          </a:p>
          <a:p>
            <a:pPr lvl="1"/>
            <a:r>
              <a:rPr lang="en-US" sz="2000" dirty="0">
                <a:solidFill>
                  <a:srgbClr val="0070C0"/>
                </a:solidFill>
              </a:rPr>
              <a:t>Document available:	22 April 2024 	15:00 UTC</a:t>
            </a:r>
          </a:p>
          <a:p>
            <a:pPr lvl="1"/>
            <a:r>
              <a:rPr lang="en-US" sz="2000" dirty="0">
                <a:solidFill>
                  <a:srgbClr val="0070C0"/>
                </a:solidFill>
              </a:rPr>
              <a:t>Last comments: 		23 April 2024	15:00 UTC </a:t>
            </a:r>
          </a:p>
          <a:p>
            <a:pPr lvl="1"/>
            <a:r>
              <a:rPr lang="en-US" sz="2000" dirty="0">
                <a:solidFill>
                  <a:srgbClr val="0070C0"/>
                </a:solidFill>
              </a:rPr>
              <a:t>Last revision &amp; document approval: 24 April 2024   15:00 UTC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Wrap-up session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6905" y="1817078"/>
            <a:ext cx="11036895" cy="4592267"/>
          </a:xfrm>
        </p:spPr>
        <p:txBody>
          <a:bodyPr/>
          <a:lstStyle/>
          <a:p>
            <a:r>
              <a:rPr lang="en-IN" sz="2400" dirty="0"/>
              <a:t>Call is to discuss</a:t>
            </a:r>
            <a:r>
              <a:rPr lang="en-IN" sz="2400" dirty="0">
                <a:solidFill>
                  <a:srgbClr val="0000FF"/>
                </a:solidFill>
              </a:rPr>
              <a:t>*</a:t>
            </a:r>
            <a:r>
              <a:rPr lang="en-IN" sz="2400" dirty="0"/>
              <a:t> and declare,</a:t>
            </a:r>
          </a:p>
          <a:p>
            <a:pPr lvl="1"/>
            <a:r>
              <a:rPr lang="en-IN" sz="2000" dirty="0"/>
              <a:t>final status of the contribution, if it is open or if there is any discrepancy in the Rapporteur’s final status report</a:t>
            </a:r>
          </a:p>
          <a:p>
            <a:pPr lvl="1"/>
            <a:r>
              <a:rPr lang="en-IN" sz="2000" dirty="0"/>
              <a:t>list of documents for e-mail discussion</a:t>
            </a:r>
          </a:p>
          <a:p>
            <a:pPr lvl="1"/>
            <a:r>
              <a:rPr lang="en-IN" sz="2000" dirty="0" err="1"/>
              <a:t>TDocs</a:t>
            </a:r>
            <a:r>
              <a:rPr lang="en-IN" sz="2000" dirty="0"/>
              <a:t> of the updated Living documents/draft </a:t>
            </a:r>
            <a:r>
              <a:rPr lang="en-IN" sz="2000" dirty="0" err="1"/>
              <a:t>TRs</a:t>
            </a:r>
            <a:r>
              <a:rPr lang="en-IN" sz="2000" dirty="0"/>
              <a:t>/draft </a:t>
            </a:r>
            <a:r>
              <a:rPr lang="en-IN" sz="2000" dirty="0" err="1"/>
              <a:t>TSs</a:t>
            </a:r>
            <a:endParaRPr lang="en-IN" sz="2000" dirty="0"/>
          </a:p>
          <a:p>
            <a:pPr lvl="1"/>
            <a:r>
              <a:rPr lang="en-IN" sz="2000" dirty="0"/>
              <a:t>final status of incoming </a:t>
            </a:r>
            <a:r>
              <a:rPr lang="en-IN" sz="2000" dirty="0" err="1"/>
              <a:t>LSs</a:t>
            </a:r>
            <a:r>
              <a:rPr lang="en-IN" sz="2000" dirty="0"/>
              <a:t> &amp; list of approved outgoing </a:t>
            </a:r>
            <a:r>
              <a:rPr lang="en-IN" sz="2000" dirty="0" err="1"/>
              <a:t>LSs</a:t>
            </a:r>
            <a:r>
              <a:rPr lang="en-IN" sz="2000" dirty="0"/>
              <a:t> </a:t>
            </a:r>
          </a:p>
          <a:p>
            <a:r>
              <a:rPr lang="en-IN" sz="2400" dirty="0"/>
              <a:t>Portal will be closed 10mins before the call</a:t>
            </a:r>
            <a:r>
              <a:rPr lang="en-IN" sz="2400" dirty="0">
                <a:solidFill>
                  <a:srgbClr val="0000FF"/>
                </a:solidFill>
              </a:rPr>
              <a:t>**</a:t>
            </a:r>
            <a:r>
              <a:rPr lang="en-IN" sz="2400" dirty="0"/>
              <a:t> and opens again after the call.</a:t>
            </a:r>
          </a:p>
          <a:p>
            <a:pPr marL="457200" lvl="1" indent="-371475">
              <a:buNone/>
            </a:pPr>
            <a:endParaRPr lang="en-IN" sz="1800" i="1" dirty="0">
              <a:solidFill>
                <a:srgbClr val="0000FF"/>
              </a:solidFill>
            </a:endParaRPr>
          </a:p>
          <a:p>
            <a:pPr marL="457200" lvl="1" indent="-371475">
              <a:buNone/>
            </a:pPr>
            <a:endParaRPr lang="en-IN" sz="1800" i="1" dirty="0">
              <a:solidFill>
                <a:srgbClr val="0000FF"/>
              </a:solidFill>
            </a:endParaRPr>
          </a:p>
          <a:p>
            <a:pPr marL="457200" lvl="1" indent="-371475">
              <a:buNone/>
            </a:pPr>
            <a:endParaRPr lang="en-IN" sz="1800" i="1" dirty="0">
              <a:solidFill>
                <a:srgbClr val="0000FF"/>
              </a:solidFill>
            </a:endParaRPr>
          </a:p>
          <a:p>
            <a:pPr marL="457200" lvl="1" indent="-371475">
              <a:buNone/>
            </a:pPr>
            <a:r>
              <a:rPr lang="en-IN" sz="1800" i="1" dirty="0">
                <a:solidFill>
                  <a:srgbClr val="0000FF"/>
                </a:solidFill>
              </a:rPr>
              <a:t>*discussion not on technical aspects of the contribution &amp; also no new comments on the contribution are considered</a:t>
            </a:r>
          </a:p>
          <a:p>
            <a:pPr marL="457200" lvl="1" indent="-371475">
              <a:buNone/>
            </a:pPr>
            <a:r>
              <a:rPr lang="en-IN" sz="1800" dirty="0">
                <a:solidFill>
                  <a:srgbClr val="0000FF"/>
                </a:solidFill>
              </a:rPr>
              <a:t>**to allow allocation of </a:t>
            </a:r>
            <a:r>
              <a:rPr lang="en-IN" sz="1800" dirty="0" err="1">
                <a:solidFill>
                  <a:srgbClr val="0000FF"/>
                </a:solidFill>
              </a:rPr>
              <a:t>TDoc</a:t>
            </a:r>
            <a:r>
              <a:rPr lang="en-IN" sz="1800" dirty="0">
                <a:solidFill>
                  <a:srgbClr val="0000FF"/>
                </a:solidFill>
              </a:rPr>
              <a:t> numbers during the wrap-up session</a:t>
            </a:r>
          </a:p>
          <a:p>
            <a:pPr marL="457200" lvl="1" indent="-371475">
              <a:buNone/>
            </a:pPr>
            <a:endParaRPr lang="en-IN" sz="1800" i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962442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11935"/>
            <a:ext cx="5125085" cy="2924810"/>
          </a:xfrm>
        </p:spPr>
        <p:txBody>
          <a:bodyPr/>
          <a:lstStyle/>
          <a:p>
            <a:endParaRPr lang="sv-SE" dirty="0"/>
          </a:p>
          <a:p>
            <a:r>
              <a:rPr lang="sv-SE" dirty="0"/>
              <a:t>Process</a:t>
            </a:r>
          </a:p>
          <a:p>
            <a:pPr lvl="1"/>
            <a:r>
              <a:rPr lang="sv-SE" dirty="0"/>
              <a:t>General</a:t>
            </a:r>
          </a:p>
          <a:p>
            <a:pPr lvl="1"/>
            <a:r>
              <a:rPr lang="sv-SE" dirty="0"/>
              <a:t>Email rules</a:t>
            </a:r>
          </a:p>
          <a:p>
            <a:pPr lvl="1"/>
            <a:r>
              <a:rPr lang="sv-SE" dirty="0"/>
              <a:t>Drafting</a:t>
            </a:r>
          </a:p>
          <a:p>
            <a:pPr lvl="1"/>
            <a:r>
              <a:rPr lang="sv-SE" dirty="0"/>
              <a:t>Decision making</a:t>
            </a:r>
          </a:p>
          <a:p>
            <a:pPr lvl="1"/>
            <a:r>
              <a:rPr lang="sv-SE" dirty="0"/>
              <a:t>Discussion monitoring</a:t>
            </a:r>
            <a:endParaRPr lang="en-US" altLang="sv-SE" dirty="0"/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6228862" y="1511935"/>
            <a:ext cx="5124938" cy="4351338"/>
          </a:xfrm>
        </p:spPr>
        <p:txBody>
          <a:bodyPr/>
          <a:lstStyle/>
          <a:p>
            <a:endParaRPr lang="sv-SE" dirty="0"/>
          </a:p>
          <a:p>
            <a:r>
              <a:rPr lang="sv-SE" dirty="0"/>
              <a:t>Meeting Week </a:t>
            </a:r>
          </a:p>
          <a:p>
            <a:pPr lvl="1"/>
            <a:r>
              <a:rPr lang="sv-SE" dirty="0"/>
              <a:t>Scope</a:t>
            </a:r>
          </a:p>
          <a:p>
            <a:pPr lvl="1"/>
            <a:r>
              <a:rPr lang="sv-SE" dirty="0"/>
              <a:t>Deadlines</a:t>
            </a:r>
          </a:p>
          <a:p>
            <a:pPr lvl="1"/>
            <a:r>
              <a:rPr lang="sv-SE" dirty="0"/>
              <a:t>Confcall agenda (if any)</a:t>
            </a:r>
          </a:p>
          <a:p>
            <a:endParaRPr lang="sv-SE" dirty="0"/>
          </a:p>
          <a:p>
            <a:pPr lvl="1"/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/>
        </p:nvSpPr>
        <p:spPr>
          <a:xfrm>
            <a:off x="838835" y="4073525"/>
            <a:ext cx="5125085" cy="292481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endParaRPr lang="sv-SE" dirty="0"/>
          </a:p>
          <a:p>
            <a:pPr lvl="1"/>
            <a:r>
              <a:rPr lang="en-US" altLang="sv-SE" dirty="0"/>
              <a:t>Deadlines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General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024" y="1779326"/>
            <a:ext cx="11748304" cy="4351338"/>
          </a:xfrm>
        </p:spPr>
        <p:txBody>
          <a:bodyPr/>
          <a:lstStyle/>
          <a:p>
            <a:r>
              <a:rPr lang="en-US" dirty="0"/>
              <a:t>Process document: </a:t>
            </a:r>
          </a:p>
          <a:p>
            <a:pPr lvl="1"/>
            <a:r>
              <a:rPr lang="en-US" dirty="0">
                <a:hlinkClick r:id="rId2"/>
              </a:rPr>
              <a:t>https://www.3gpp.org/ftp/tsg_sa/WG3_Security/TSGS3_115AdHoc-e/Docs/S3-241101.zip</a:t>
            </a:r>
            <a:r>
              <a:rPr lang="en-US" dirty="0"/>
              <a:t> </a:t>
            </a:r>
            <a:endParaRPr lang="en-US" dirty="0">
              <a:highlight>
                <a:srgbClr val="FFFF00"/>
              </a:highlight>
            </a:endParaRPr>
          </a:p>
          <a:p>
            <a:r>
              <a:rPr lang="en-US" dirty="0"/>
              <a:t>Agenda:</a:t>
            </a:r>
          </a:p>
          <a:p>
            <a:pPr lvl="1"/>
            <a:r>
              <a:rPr lang="en-US" dirty="0">
                <a:hlinkClick r:id="rId3"/>
              </a:rPr>
              <a:t>https://www.3gpp.org/ftp/tsg_sa/WG3_Security/TSGS3_115AdHoc-e/Docs/S3-241100.zip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Conference call: </a:t>
            </a:r>
          </a:p>
          <a:p>
            <a:pPr lvl="1"/>
            <a:r>
              <a:rPr lang="en-US" dirty="0"/>
              <a:t>To be scheduled daily depending on needs 13:00 -15:00 UTC</a:t>
            </a:r>
          </a:p>
          <a:p>
            <a:pPr lvl="1"/>
            <a:r>
              <a:rPr lang="en-US" dirty="0"/>
              <a:t>Conference calls topics are collected in this document</a:t>
            </a:r>
            <a:endParaRPr lang="en-GB" dirty="0"/>
          </a:p>
          <a:p>
            <a:pPr lvl="1"/>
            <a:r>
              <a:rPr lang="sv-SE" dirty="0"/>
              <a:t>GoToMeeting in combination with </a:t>
            </a:r>
            <a:r>
              <a:rPr lang="sv-SE" dirty="0">
                <a:hlinkClick r:id="rId4"/>
              </a:rPr>
              <a:t>TOHRU</a:t>
            </a:r>
            <a:r>
              <a:rPr lang="sv-SE" dirty="0"/>
              <a:t> for hand raising with meeting ID ”</a:t>
            </a:r>
            <a:r>
              <a:rPr lang="sv-SE" dirty="0">
                <a:highlight>
                  <a:srgbClr val="FFFF00"/>
                </a:highlight>
              </a:rPr>
              <a:t>3GPP-SA3#115Adhoce</a:t>
            </a:r>
            <a:r>
              <a:rPr lang="sv-SE" dirty="0"/>
              <a:t>”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Email rules (1/2)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Final status:</a:t>
            </a:r>
          </a:p>
          <a:p>
            <a:pPr lvl="1"/>
            <a:r>
              <a:rPr lang="en-US" dirty="0"/>
              <a:t>"</a:t>
            </a:r>
            <a:r>
              <a:rPr lang="en-US" b="1" dirty="0"/>
              <a:t>[SA3#115Adhoc-e][AI#] Final status</a:t>
            </a:r>
            <a:r>
              <a:rPr lang="en-US" dirty="0"/>
              <a:t>" as subject line (only by rapporteurs)</a:t>
            </a:r>
            <a:endParaRPr lang="sv-SE" dirty="0"/>
          </a:p>
          <a:p>
            <a:pPr lvl="0"/>
            <a:r>
              <a:rPr lang="en-US" dirty="0"/>
              <a:t>Comment thread:</a:t>
            </a:r>
          </a:p>
          <a:p>
            <a:pPr lvl="1"/>
            <a:r>
              <a:rPr lang="en-US" dirty="0"/>
              <a:t>"</a:t>
            </a:r>
            <a:r>
              <a:rPr lang="en-US" b="1" dirty="0"/>
              <a:t>[SA3#115Adhoc-e][AI#&lt;,group name if applicable&gt;][S3-21wxyz] &lt;exact Tdoc title&gt;</a:t>
            </a:r>
            <a:r>
              <a:rPr lang="en-US" dirty="0"/>
              <a:t>" as subject line </a:t>
            </a:r>
            <a:endParaRPr lang="sv-SE" dirty="0"/>
          </a:p>
          <a:p>
            <a:pPr lvl="0"/>
            <a:r>
              <a:rPr lang="en-US" dirty="0"/>
              <a:t>Preliminary decision:</a:t>
            </a:r>
          </a:p>
          <a:p>
            <a:pPr lvl="1"/>
            <a:r>
              <a:rPr lang="en-US" dirty="0"/>
              <a:t>"</a:t>
            </a:r>
            <a:r>
              <a:rPr lang="en-US" b="1" dirty="0"/>
              <a:t>[SA3#115Adhoc-e][AI#] Preliminary decisions</a:t>
            </a:r>
            <a:r>
              <a:rPr lang="en-US" dirty="0"/>
              <a:t>" as subject line (only by the leadership)</a:t>
            </a:r>
            <a:endParaRPr lang="sv-SE" dirty="0"/>
          </a:p>
          <a:p>
            <a:r>
              <a:rPr lang="sv-SE" dirty="0"/>
              <a:t>Direct requests to the SA3 leadership:</a:t>
            </a:r>
          </a:p>
          <a:p>
            <a:pPr lvl="1"/>
            <a:r>
              <a:rPr lang="en-GB" b="1" dirty="0"/>
              <a:t>"[SA3#115Adhoc-e][admin] …</a:t>
            </a:r>
            <a:r>
              <a:rPr lang="en-US" dirty="0"/>
              <a:t> " as subject line</a:t>
            </a:r>
            <a:endParaRPr lang="sv-SE" b="1" dirty="0"/>
          </a:p>
          <a:p>
            <a:endParaRPr lang="en-US" dirty="0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Drafting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Drafts folder:</a:t>
            </a:r>
          </a:p>
          <a:p>
            <a:pPr lvl="1"/>
            <a:r>
              <a:rPr lang="sv-SE" sz="2000" dirty="0">
                <a:hlinkClick r:id="rId2"/>
              </a:rPr>
              <a:t>https://www.3gpp.org/ftp/tsg_sa/WG3_Security/TSGS3_115Adhoc-e/Inbox/Drafts</a:t>
            </a:r>
            <a:r>
              <a:rPr lang="sv-SE" sz="2000" dirty="0"/>
              <a:t> </a:t>
            </a:r>
          </a:p>
          <a:p>
            <a:r>
              <a:rPr lang="en-US" sz="2400" dirty="0"/>
              <a:t>Filename convention for revisions:</a:t>
            </a:r>
          </a:p>
          <a:p>
            <a:pPr lvl="1"/>
            <a:r>
              <a:rPr lang="en-US" sz="2000" dirty="0"/>
              <a:t>"</a:t>
            </a:r>
            <a:r>
              <a:rPr lang="en-US" sz="2000" b="1" dirty="0"/>
              <a:t>draft_S3-21wxyz-r#</a:t>
            </a:r>
            <a:r>
              <a:rPr lang="en-US" sz="2000" dirty="0"/>
              <a:t>"</a:t>
            </a:r>
          </a:p>
          <a:p>
            <a:r>
              <a:rPr lang="en-US" sz="2400" dirty="0"/>
              <a:t>Merges:</a:t>
            </a:r>
          </a:p>
          <a:p>
            <a:pPr lvl="1"/>
            <a:r>
              <a:rPr lang="en-US" sz="2000" dirty="0"/>
              <a:t>Authors are to explicitly announce the merge and close the discussion on their merged documents’ threads</a:t>
            </a:r>
          </a:p>
          <a:p>
            <a:pPr lvl="1"/>
            <a:r>
              <a:rPr lang="en-US" sz="2000" dirty="0"/>
              <a:t>Discussion and drafting is to be continued on the baseline document thread  </a:t>
            </a:r>
          </a:p>
          <a:p>
            <a:r>
              <a:rPr lang="en-US" sz="2400" dirty="0"/>
              <a:t>Mirrors:</a:t>
            </a:r>
          </a:p>
          <a:p>
            <a:pPr lvl="1"/>
            <a:r>
              <a:rPr lang="en-US" sz="2000" dirty="0"/>
              <a:t>Focus the discussion on the changes in the main CR (cat-F) thread not the mirrors (cat-A)</a:t>
            </a:r>
            <a:endParaRPr lang="sv-SE" sz="2000" dirty="0"/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987" y="18255"/>
            <a:ext cx="10515600" cy="1325563"/>
          </a:xfrm>
        </p:spPr>
        <p:txBody>
          <a:bodyPr/>
          <a:lstStyle/>
          <a:p>
            <a:r>
              <a:rPr lang="en-US" dirty="0"/>
              <a:t>Decision making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0130" y="1664987"/>
            <a:ext cx="11392929" cy="4351338"/>
          </a:xfrm>
        </p:spPr>
        <p:txBody>
          <a:bodyPr/>
          <a:lstStyle/>
          <a:p>
            <a:r>
              <a:rPr lang="en-US" sz="2000" b="1" dirty="0"/>
              <a:t>Positions:</a:t>
            </a:r>
          </a:p>
          <a:p>
            <a:pPr lvl="1"/>
            <a:r>
              <a:rPr lang="en-US" sz="1800" dirty="0"/>
              <a:t>Positions (especially support/objection/objection withdrawal) are to be explicitly stated on the target contribution thread preferably at the beginning of the email. Below is an example of the scenarios to avoid: </a:t>
            </a:r>
          </a:p>
          <a:p>
            <a:pPr lvl="2"/>
            <a:r>
              <a:rPr lang="en-US" sz="1600" dirty="0"/>
              <a:t>Company X sends email stating objection to the contribution</a:t>
            </a:r>
          </a:p>
          <a:p>
            <a:pPr lvl="2"/>
            <a:r>
              <a:rPr lang="en-US" sz="1600" dirty="0"/>
              <a:t>Later, on the same thread Company Y sends email stating support of Company X (Company Y here should in addition state explicitly their objection to the contribution)</a:t>
            </a:r>
          </a:p>
          <a:p>
            <a:pPr lvl="1"/>
            <a:r>
              <a:rPr lang="en-US" sz="1800" dirty="0"/>
              <a:t>Objections are to be raised before the provided deadlines to allow time for discussion and compromise. </a:t>
            </a:r>
            <a:r>
              <a:rPr lang="en-US" sz="1800" dirty="0">
                <a:solidFill>
                  <a:srgbClr val="FF0000"/>
                </a:solidFill>
              </a:rPr>
              <a:t>Initial positions need to be expressed latest by Wed, On Thu only comments on revisions/mergers are encouraged.</a:t>
            </a:r>
          </a:p>
          <a:p>
            <a:r>
              <a:rPr lang="en-US" sz="2000" b="1" dirty="0"/>
              <a:t>Automatic decisions:</a:t>
            </a:r>
          </a:p>
          <a:p>
            <a:pPr lvl="1"/>
            <a:r>
              <a:rPr lang="en-US" sz="1800" dirty="0"/>
              <a:t>Unchallenged documents are automatically approved by the last challenge deadline or, in case of preliminary decisions, the following day’s challenge deadline</a:t>
            </a:r>
          </a:p>
          <a:p>
            <a:pPr lvl="1"/>
            <a:r>
              <a:rPr lang="en-US" sz="1800" dirty="0"/>
              <a:t>Challenged documents are to be noted by the last challenge deadline unless all objections have been withdrawn</a:t>
            </a:r>
          </a:p>
          <a:p>
            <a:pPr lvl="1"/>
            <a:r>
              <a:rPr lang="en-US" sz="1800" dirty="0"/>
              <a:t>Objections to a cat-F CR applies automatically to all the mirrors, i.e., cat-A if any. Objections on any mirrors (ex. revised into cat-F) must be explicitly withdrawn.</a:t>
            </a:r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987" y="18255"/>
            <a:ext cx="10515600" cy="1325563"/>
          </a:xfrm>
        </p:spPr>
        <p:txBody>
          <a:bodyPr/>
          <a:lstStyle/>
          <a:p>
            <a:r>
              <a:rPr lang="en-US" dirty="0"/>
              <a:t>Email and message format-1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2564"/>
            <a:ext cx="12191999" cy="4884095"/>
          </a:xfrm>
        </p:spPr>
        <p:txBody>
          <a:bodyPr/>
          <a:lstStyle/>
          <a:p>
            <a:r>
              <a:rPr lang="en-US" sz="1800" b="1" dirty="0"/>
              <a:t> We will continue  with email tool to capture comments, Email body need to follow a particular format</a:t>
            </a:r>
          </a:p>
          <a:p>
            <a:pPr marL="271463" lvl="1" indent="-180975"/>
            <a:r>
              <a:rPr lang="en-IN" sz="1600" dirty="0"/>
              <a:t>Body on an e-mail should be in accordance with the following template, if the commenting company likes to minute the comment in the Chair’s Notes:</a:t>
            </a:r>
          </a:p>
          <a:p>
            <a:pPr lvl="1"/>
            <a:endParaRPr lang="en-IN" sz="1600" dirty="0"/>
          </a:p>
          <a:p>
            <a:pPr lvl="1"/>
            <a:endParaRPr lang="en-IN" sz="1600" dirty="0"/>
          </a:p>
          <a:p>
            <a:pPr lvl="1"/>
            <a:endParaRPr lang="en-IN" sz="1600" dirty="0"/>
          </a:p>
          <a:p>
            <a:pPr marL="457200" lvl="1" indent="0">
              <a:buNone/>
            </a:pPr>
            <a:endParaRPr lang="en-IN" sz="1600" dirty="0"/>
          </a:p>
          <a:p>
            <a:pPr lvl="1"/>
            <a:endParaRPr lang="en-IN" sz="1600" dirty="0">
              <a:solidFill>
                <a:srgbClr val="FF0000"/>
              </a:solidFill>
            </a:endParaRPr>
          </a:p>
          <a:p>
            <a:pPr lvl="1"/>
            <a:r>
              <a:rPr lang="en-IN" sz="1600" dirty="0">
                <a:solidFill>
                  <a:srgbClr val="FF0000"/>
                </a:solidFill>
              </a:rPr>
              <a:t>These  &lt;Minutes&gt;  &amp; &lt;/Minutes&gt; are start and end tags. Please note "&lt;" and "&gt;" are part of tags. Macro searches for these tags as it is. Please DO NOT change anything related to tags. Please ensure that tags are formatted correctly.</a:t>
            </a:r>
          </a:p>
          <a:p>
            <a:pPr lvl="1"/>
            <a:endParaRPr lang="en-IN" sz="1600" dirty="0">
              <a:solidFill>
                <a:srgbClr val="7030A0"/>
              </a:solidFill>
            </a:endParaRPr>
          </a:p>
          <a:p>
            <a:pPr lvl="1"/>
            <a:r>
              <a:rPr lang="en-IN" sz="1600" dirty="0">
                <a:solidFill>
                  <a:srgbClr val="7030A0"/>
                </a:solidFill>
              </a:rPr>
              <a:t>Text between the tags will be automatically captured in the Chair's Notes by the Macro. This text should be very brief i.e. limited to 1 or 2 small sentences and SHALL include commenting company’s name. For the same email thread, exactly the same “comments for notes” are not added in the Chair’s Notes again. To avoid such a case, please modify your comments slightly for the same email thread, if you reiterate your company’s position. Only text is allowed between the tags , no hyperlink, tables, figures etc.</a:t>
            </a:r>
            <a:r>
              <a:rPr lang="en-IN" sz="1600" dirty="0"/>
              <a:t> </a:t>
            </a:r>
          </a:p>
          <a:p>
            <a:pPr lvl="1"/>
            <a:endParaRPr lang="en-IN" sz="1600" dirty="0">
              <a:solidFill>
                <a:srgbClr val="0070C0"/>
              </a:solidFill>
            </a:endParaRPr>
          </a:p>
          <a:p>
            <a:pPr lvl="1"/>
            <a:r>
              <a:rPr lang="en-IN" sz="1600" dirty="0">
                <a:solidFill>
                  <a:srgbClr val="0070C0"/>
                </a:solidFill>
              </a:rPr>
              <a:t>This text will NOT be captured in the Chair's Notes. This text should contain normal comments/question/clarification to document.</a:t>
            </a:r>
            <a:r>
              <a:rPr lang="en-IN" sz="1600" dirty="0"/>
              <a:t> </a:t>
            </a:r>
            <a:endParaRPr lang="en-US" sz="1600" dirty="0"/>
          </a:p>
          <a:p>
            <a:pPr lvl="1"/>
            <a:endParaRPr lang="en-US" sz="1600" dirty="0"/>
          </a:p>
        </p:txBody>
      </p:sp>
      <p:sp>
        <p:nvSpPr>
          <p:cNvPr id="6" name="Rectangle 5"/>
          <p:cNvSpPr/>
          <p:nvPr/>
        </p:nvSpPr>
        <p:spPr>
          <a:xfrm>
            <a:off x="1412340" y="2380000"/>
            <a:ext cx="7386117" cy="108641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IN" sz="1400" b="1" dirty="0">
                <a:solidFill>
                  <a:srgbClr val="FF0000"/>
                </a:solidFill>
              </a:rPr>
              <a:t>&lt;Minutes&gt;</a:t>
            </a:r>
          </a:p>
          <a:p>
            <a:r>
              <a:rPr lang="en-IN" sz="1400" b="1" dirty="0">
                <a:solidFill>
                  <a:srgbClr val="7030A0"/>
                </a:solidFill>
              </a:rPr>
              <a:t>[</a:t>
            </a:r>
            <a:r>
              <a:rPr lang="en-IN" sz="1400" b="1" dirty="0" err="1">
                <a:solidFill>
                  <a:srgbClr val="7030A0"/>
                </a:solidFill>
              </a:rPr>
              <a:t>CompanyName</a:t>
            </a:r>
            <a:r>
              <a:rPr lang="en-IN" sz="1400" b="1" dirty="0">
                <a:solidFill>
                  <a:srgbClr val="7030A0"/>
                </a:solidFill>
              </a:rPr>
              <a:t>] : &lt;Comment for Chair's Notes (Position, very brief text)&gt;</a:t>
            </a:r>
          </a:p>
          <a:p>
            <a:r>
              <a:rPr lang="en-IN" sz="1400" b="1" dirty="0">
                <a:solidFill>
                  <a:srgbClr val="FF0000"/>
                </a:solidFill>
              </a:rPr>
              <a:t>&lt;/Minutes&gt;</a:t>
            </a:r>
          </a:p>
          <a:p>
            <a:endParaRPr lang="en-IN" sz="1400" b="1" dirty="0">
              <a:solidFill>
                <a:schemeClr val="tx1"/>
              </a:solidFill>
            </a:endParaRPr>
          </a:p>
          <a:p>
            <a:r>
              <a:rPr lang="en-IN" sz="1400" b="1" dirty="0">
                <a:solidFill>
                  <a:srgbClr val="0070C0"/>
                </a:solidFill>
              </a:rPr>
              <a:t>&lt;Detailed comments to the contribution&gt;</a:t>
            </a:r>
          </a:p>
        </p:txBody>
      </p:sp>
    </p:spTree>
    <p:extLst>
      <p:ext uri="{BB962C8B-B14F-4D97-AF65-F5344CB8AC3E}">
        <p14:creationId xmlns:p14="http://schemas.microsoft.com/office/powerpoint/2010/main" val="385662821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987" y="18255"/>
            <a:ext cx="10515600" cy="1325563"/>
          </a:xfrm>
        </p:spPr>
        <p:txBody>
          <a:bodyPr/>
          <a:lstStyle/>
          <a:p>
            <a:r>
              <a:rPr lang="en-US" dirty="0"/>
              <a:t>Email and message format-2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2564"/>
            <a:ext cx="12191999" cy="4884095"/>
          </a:xfrm>
        </p:spPr>
        <p:txBody>
          <a:bodyPr/>
          <a:lstStyle/>
          <a:p>
            <a:r>
              <a:rPr lang="en-US" sz="2000" b="1" dirty="0"/>
              <a:t> Examples</a:t>
            </a:r>
            <a:endParaRPr lang="en-US" sz="2200" dirty="0"/>
          </a:p>
          <a:p>
            <a:pPr lvl="1"/>
            <a:endParaRPr lang="en-US" sz="1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6921" y="1941600"/>
            <a:ext cx="3565771" cy="47101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18" y="2023300"/>
            <a:ext cx="4500000" cy="209202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4066" y="5256775"/>
            <a:ext cx="4896000" cy="179899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2851" y="1984438"/>
            <a:ext cx="4320000" cy="3411660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4390931" y="1806652"/>
            <a:ext cx="0" cy="3172754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8608161" y="1806652"/>
            <a:ext cx="0" cy="4683795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122635" y="1707069"/>
            <a:ext cx="12682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600" b="1" dirty="0">
                <a:solidFill>
                  <a:srgbClr val="0000FF"/>
                </a:solidFill>
              </a:rPr>
              <a:t>Example -1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20066" y="1707069"/>
            <a:ext cx="12682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600" b="1" dirty="0">
                <a:solidFill>
                  <a:srgbClr val="0000FF"/>
                </a:solidFill>
              </a:rPr>
              <a:t>Example -2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802793" y="1707069"/>
            <a:ext cx="12682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600" b="1" dirty="0">
                <a:solidFill>
                  <a:srgbClr val="0000FF"/>
                </a:solidFill>
              </a:rPr>
              <a:t>Example -3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407406" y="5231927"/>
            <a:ext cx="8100401" cy="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3465575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Discussion monitoring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4"/>
            <a:ext cx="10515599" cy="2194583"/>
          </a:xfrm>
        </p:spPr>
        <p:txBody>
          <a:bodyPr/>
          <a:lstStyle/>
          <a:p>
            <a:r>
              <a:rPr lang="en-US" sz="2400" dirty="0"/>
              <a:t>The SA3 leadership will monitor the email discussions to keep a track record of disagreements and for the note taking. The agenda items will be split among the leadership members as shown in the table below.</a:t>
            </a:r>
          </a:p>
          <a:p>
            <a:r>
              <a:rPr lang="en-US" sz="2400" dirty="0"/>
              <a:t>MCC will continuously provide feedback on the documents directly to the authors, over the admin channel or in the corresponding email thread. So please pay attention to such feedback.</a:t>
            </a:r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1559229"/>
              </p:ext>
            </p:extLst>
          </p:nvPr>
        </p:nvGraphicFramePr>
        <p:xfrm>
          <a:off x="1077746" y="4155143"/>
          <a:ext cx="10036503" cy="1473032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16374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990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Who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Agenda items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Chair (SN)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3, 4.1.13, 4.8, 5.2, 5.5, 5.8, 5.11, 5.14, 5.17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VC (AZ)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4.6, 4.9, 5.3, 5.6, 5.9, 5.12, 5.15, 5.18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8127577"/>
                  </a:ext>
                </a:extLst>
              </a:tr>
              <a:tr h="360512">
                <a:tc>
                  <a:txBody>
                    <a:bodyPr/>
                    <a:lstStyle/>
                    <a:p>
                      <a:r>
                        <a:rPr lang="en-US" sz="1600" dirty="0"/>
                        <a:t>VC(MW)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4.7, 5.1, 5.4,5.7, 5.10, 5.13,5.16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1378</Words>
  <Application>Microsoft Office PowerPoint</Application>
  <PresentationFormat>Widescreen</PresentationFormat>
  <Paragraphs>188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14</vt:i4>
      </vt:variant>
    </vt:vector>
  </HeadingPairs>
  <TitlesOfParts>
    <vt:vector size="23" baseType="lpstr">
      <vt:lpstr>华文细黑</vt:lpstr>
      <vt:lpstr>Arial</vt:lpstr>
      <vt:lpstr>Calibri</vt:lpstr>
      <vt:lpstr>Calibri Light</vt:lpstr>
      <vt:lpstr>Times New Roman</vt:lpstr>
      <vt:lpstr>Office Theme</vt:lpstr>
      <vt:lpstr>1_Office Theme</vt:lpstr>
      <vt:lpstr>2_Office Theme</vt:lpstr>
      <vt:lpstr>3_Office Theme</vt:lpstr>
      <vt:lpstr>Process and agenda for SA3#115Adhoc-e</vt:lpstr>
      <vt:lpstr>Outline</vt:lpstr>
      <vt:lpstr>General</vt:lpstr>
      <vt:lpstr>Email rules (1/2)</vt:lpstr>
      <vt:lpstr>Drafting</vt:lpstr>
      <vt:lpstr>Decision making</vt:lpstr>
      <vt:lpstr>Email and message format-1</vt:lpstr>
      <vt:lpstr>Email and message format-2</vt:lpstr>
      <vt:lpstr>Discussion monitoring</vt:lpstr>
      <vt:lpstr>Meeting - Scope</vt:lpstr>
      <vt:lpstr>Meeting Week - Deadlines</vt:lpstr>
      <vt:lpstr>Conference call agenda- will be provided after submission deadline </vt:lpstr>
      <vt:lpstr>Email approval</vt:lpstr>
      <vt:lpstr>Wrap-up session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3</cp:revision>
  <dcterms:created xsi:type="dcterms:W3CDTF">2019-05-22T07:33:00Z</dcterms:created>
  <dcterms:modified xsi:type="dcterms:W3CDTF">2024-04-08T12:03:38Z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ICV">
    <vt:lpwstr>3AB16684442E4E6899AA37E5810588D7</vt:lpwstr>
  </property>
  <property fmtid="{D5CDD505-2E9C-101B-9397-08002B2CF9AE}" pid="4" name="KSOProductBuildVer">
    <vt:lpwstr>2052-11.1.0.10356</vt:lpwstr>
  </property>
</Properties>
</file>